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49" d="100"/>
          <a:sy n="49" d="100"/>
        </p:scale>
        <p:origin x="-23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679BC7E7-EA8E-4DA7-915E-CC098D9BADCB}" type="datetimeFigureOut">
              <a:rPr lang="en-US" smtClean="0"/>
              <a:t>1/25/12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1/25/12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1/25/12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1/25/12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1/25/12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1/25/12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1/25/12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1/25/12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1/25/12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679BC7E7-EA8E-4DA7-915E-CC098D9BADCB}" type="datetimeFigureOut">
              <a:rPr lang="en-US" smtClean="0"/>
              <a:t>1/25/12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679BC7E7-EA8E-4DA7-915E-CC098D9BADCB}" type="datetimeFigureOut">
              <a:rPr lang="en-US" smtClean="0"/>
              <a:t>1/25/12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3.jpeg"/><Relationship Id="rId1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679BC7E7-EA8E-4DA7-915E-CC098D9BADCB}" type="datetimeFigureOut">
              <a:rPr lang="en-US" smtClean="0"/>
              <a:t>1/25/12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Accelaration</a:t>
            </a:r>
            <a:r>
              <a:rPr lang="en-US" dirty="0" smtClean="0"/>
              <a:t>, Speed, and Velocity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199" y="3841376"/>
            <a:ext cx="8228013" cy="1066800"/>
          </a:xfrm>
        </p:spPr>
        <p:txBody>
          <a:bodyPr>
            <a:normAutofit/>
          </a:bodyPr>
          <a:lstStyle/>
          <a:p>
            <a:r>
              <a:rPr lang="en-US" sz="2500" dirty="0" smtClean="0"/>
              <a:t>TOY CAR ACTIVITY</a:t>
            </a:r>
            <a:endParaRPr lang="en-US" sz="25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3927" y="4908176"/>
            <a:ext cx="5509083" cy="166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65588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 FINDINGS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One person from each group will present their graph to the class.</a:t>
            </a:r>
          </a:p>
          <a:p>
            <a:r>
              <a:rPr lang="en-US" b="1" dirty="0" smtClean="0"/>
              <a:t>Answer these questions:</a:t>
            </a:r>
          </a:p>
          <a:p>
            <a:pPr marL="0" indent="0">
              <a:buNone/>
            </a:pPr>
            <a:r>
              <a:rPr lang="en-US" dirty="0" smtClean="0"/>
              <a:t>What do all of the graphs have in common?</a:t>
            </a:r>
          </a:p>
          <a:p>
            <a:pPr marL="0" indent="0">
              <a:buNone/>
            </a:pPr>
            <a:r>
              <a:rPr lang="en-US" dirty="0" smtClean="0"/>
              <a:t>What do they think the straight line means if there is one?</a:t>
            </a:r>
          </a:p>
          <a:p>
            <a:pPr marL="0" indent="0">
              <a:buNone/>
            </a:pPr>
            <a:r>
              <a:rPr lang="en-US" dirty="0" smtClean="0"/>
              <a:t>Are there any differences in the graph?</a:t>
            </a:r>
          </a:p>
          <a:p>
            <a:pPr marL="0" indent="0">
              <a:buNone/>
            </a:pPr>
            <a:r>
              <a:rPr lang="en-US" dirty="0" smtClean="0"/>
              <a:t>What is the speed of your group’s car?  Use your formula.  </a:t>
            </a:r>
            <a:r>
              <a:rPr lang="en-US" dirty="0" err="1" smtClean="0"/>
              <a:t>distance÷time</a:t>
            </a:r>
            <a:r>
              <a:rPr lang="en-US" dirty="0" smtClean="0"/>
              <a:t> or distance/time</a:t>
            </a:r>
          </a:p>
          <a:p>
            <a:pPr marL="0" indent="0">
              <a:buNone/>
            </a:pPr>
            <a:r>
              <a:rPr lang="en-US" dirty="0" smtClean="0"/>
              <a:t>How do the graphs with slow cars differ from the graphs with fast cars?</a:t>
            </a:r>
          </a:p>
          <a:p>
            <a:pPr marL="0" indent="0">
              <a:buNone/>
            </a:pPr>
            <a:r>
              <a:rPr lang="en-US" dirty="0" smtClean="0"/>
              <a:t>What is causing the difference in distance?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83929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THINK ABOUT IT…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each car operates with the same motor (force causing the car to move) why do some of them travel at slower speeds?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LET’S TAKE A LOOK!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44403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Assessment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Turn in your line graph you created with your group.</a:t>
            </a:r>
          </a:p>
          <a:p>
            <a:r>
              <a:rPr lang="en-US" dirty="0" smtClean="0"/>
              <a:t>ANSWER THE QUESTIONS ON THE SHEET OF PAPER GIVEN.  USE COMPLETE SENTENCES!!!!!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81524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Knowledge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VOCABULARY</a:t>
            </a:r>
          </a:p>
          <a:p>
            <a:r>
              <a:rPr lang="en-US" i="1" dirty="0" smtClean="0"/>
              <a:t>Speed-</a:t>
            </a:r>
            <a:r>
              <a:rPr lang="en-US" dirty="0" smtClean="0"/>
              <a:t>a measurement of distance over time, calculated by dividing the distance an object travels by the time it takes to travel</a:t>
            </a:r>
          </a:p>
          <a:p>
            <a:r>
              <a:rPr lang="en-US" i="1" dirty="0" smtClean="0"/>
              <a:t>Acceleration</a:t>
            </a:r>
            <a:r>
              <a:rPr lang="en-US" dirty="0" smtClean="0"/>
              <a:t>-the rate in which motion changes</a:t>
            </a:r>
          </a:p>
        </p:txBody>
      </p:sp>
    </p:spTree>
    <p:extLst>
      <p:ext uri="{BB962C8B-B14F-4D97-AF65-F5344CB8AC3E}">
        <p14:creationId xmlns:p14="http://schemas.microsoft.com/office/powerpoint/2010/main" val="7037937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Vocabulary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/>
              <a:t>Velocity-</a:t>
            </a:r>
            <a:r>
              <a:rPr lang="en-US" dirty="0"/>
              <a:t>a measurement of both the rate of motion(speed) plus the direction</a:t>
            </a:r>
          </a:p>
          <a:p>
            <a:pPr marL="0" indent="0">
              <a:buNone/>
            </a:pPr>
            <a:r>
              <a:rPr lang="en-US" dirty="0"/>
              <a:t>Ex. 1 inch per second=speed</a:t>
            </a:r>
          </a:p>
          <a:p>
            <a:pPr marL="0" indent="0">
              <a:buNone/>
            </a:pPr>
            <a:r>
              <a:rPr lang="en-US" dirty="0"/>
              <a:t>      East at 1 inch per second=velocity</a:t>
            </a:r>
          </a:p>
          <a:p>
            <a:endParaRPr lang="en-US" dirty="0" smtClean="0"/>
          </a:p>
          <a:p>
            <a:r>
              <a:rPr lang="en-US" dirty="0" smtClean="0"/>
              <a:t>SPEED, VELOCITY, AND ACCELERATION CAN BE SHOWN BY USING GRAPHS!!!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37099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OBSERVE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b="1" dirty="0" smtClean="0"/>
              <a:t>Watch the two cars as they move and record your observations in your science learning journal. Use the first three questions to guide your observations.</a:t>
            </a:r>
          </a:p>
          <a:p>
            <a:endParaRPr lang="en-US" dirty="0"/>
          </a:p>
          <a:p>
            <a:r>
              <a:rPr lang="en-US" dirty="0" smtClean="0"/>
              <a:t>How does the motion of the two cars differ?</a:t>
            </a:r>
          </a:p>
          <a:p>
            <a:r>
              <a:rPr lang="en-US" dirty="0" smtClean="0"/>
              <a:t>Is the speed of the cars changing or staying the same?</a:t>
            </a:r>
          </a:p>
          <a:p>
            <a:r>
              <a:rPr lang="en-US" dirty="0" smtClean="0"/>
              <a:t>How can we determine if the speed is staying constant?</a:t>
            </a:r>
          </a:p>
          <a:p>
            <a:r>
              <a:rPr lang="en-US" dirty="0" smtClean="0"/>
              <a:t>What equipment would we need for this investigation?</a:t>
            </a:r>
          </a:p>
          <a:p>
            <a:r>
              <a:rPr lang="en-US" dirty="0" smtClean="0"/>
              <a:t>How would we record our data?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94722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Investigate!!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Materials:</a:t>
            </a:r>
          </a:p>
          <a:p>
            <a:pPr marL="0" indent="0">
              <a:buNone/>
            </a:pPr>
            <a:r>
              <a:rPr lang="en-US" dirty="0" smtClean="0"/>
              <a:t>-Yard sticks</a:t>
            </a:r>
          </a:p>
          <a:p>
            <a:pPr marL="0" indent="0">
              <a:buNone/>
            </a:pPr>
            <a:r>
              <a:rPr lang="en-US" dirty="0" smtClean="0"/>
              <a:t>-Post-it notes</a:t>
            </a:r>
          </a:p>
          <a:p>
            <a:pPr marL="0" indent="0">
              <a:buNone/>
            </a:pPr>
            <a:r>
              <a:rPr lang="en-US" dirty="0" smtClean="0"/>
              <a:t>-Toy car</a:t>
            </a:r>
          </a:p>
          <a:p>
            <a:pPr marL="0" indent="0">
              <a:buNone/>
            </a:pPr>
            <a:r>
              <a:rPr lang="en-US" dirty="0" smtClean="0"/>
              <a:t>-Pencil</a:t>
            </a:r>
          </a:p>
          <a:p>
            <a:pPr marL="0" indent="0">
              <a:buNone/>
            </a:pPr>
            <a:r>
              <a:rPr lang="en-US" dirty="0" smtClean="0"/>
              <a:t>-Science learning </a:t>
            </a:r>
            <a:r>
              <a:rPr lang="en-US" dirty="0" smtClean="0"/>
              <a:t>journal</a:t>
            </a:r>
          </a:p>
          <a:p>
            <a:pPr marL="0" indent="0">
              <a:buNone/>
            </a:pPr>
            <a:r>
              <a:rPr lang="en-US" dirty="0" smtClean="0"/>
              <a:t>-Stopwatch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4896" y="2119257"/>
            <a:ext cx="1912330" cy="268083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047841" y="487219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06768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Procedure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Draw this table underneath your materials list. 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9226314"/>
              </p:ext>
            </p:extLst>
          </p:nvPr>
        </p:nvGraphicFramePr>
        <p:xfrm>
          <a:off x="1563445" y="2538473"/>
          <a:ext cx="6096000" cy="3291840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1524000"/>
                <a:gridCol w="1435799"/>
                <a:gridCol w="1612201"/>
                <a:gridCol w="1524000"/>
              </a:tblGrid>
              <a:tr h="336322">
                <a:tc>
                  <a:txBody>
                    <a:bodyPr/>
                    <a:lstStyle/>
                    <a:p>
                      <a:r>
                        <a:rPr lang="en-US" dirty="0" smtClean="0"/>
                        <a:t>TIME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TRIAL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TRIAL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TRIAL 3</a:t>
                      </a:r>
                      <a:endParaRPr lang="en-US" dirty="0"/>
                    </a:p>
                  </a:txBody>
                  <a:tcPr/>
                </a:tc>
              </a:tr>
              <a:tr h="336322">
                <a:tc>
                  <a:txBody>
                    <a:bodyPr/>
                    <a:lstStyle/>
                    <a:p>
                      <a:r>
                        <a:rPr lang="en-US" dirty="0" smtClean="0"/>
                        <a:t>5 SECONDS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36322">
                <a:tc>
                  <a:txBody>
                    <a:bodyPr/>
                    <a:lstStyle/>
                    <a:p>
                      <a:r>
                        <a:rPr lang="en-US" dirty="0" smtClean="0"/>
                        <a:t>10 SECONDS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36322">
                <a:tc>
                  <a:txBody>
                    <a:bodyPr/>
                    <a:lstStyle/>
                    <a:p>
                      <a:r>
                        <a:rPr lang="en-US" dirty="0" smtClean="0"/>
                        <a:t>15 SECONDS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142.5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36322">
                <a:tc>
                  <a:txBody>
                    <a:bodyPr/>
                    <a:lstStyle/>
                    <a:p>
                      <a:r>
                        <a:rPr lang="en-US" dirty="0" smtClean="0"/>
                        <a:t>20 SECONDS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36322">
                <a:tc>
                  <a:txBody>
                    <a:bodyPr/>
                    <a:lstStyle/>
                    <a:p>
                      <a:r>
                        <a:rPr lang="en-US" dirty="0" smtClean="0"/>
                        <a:t>25</a:t>
                      </a:r>
                      <a:r>
                        <a:rPr lang="en-US" baseline="0" dirty="0" smtClean="0"/>
                        <a:t> SECONDS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36322">
                <a:tc>
                  <a:txBody>
                    <a:bodyPr/>
                    <a:lstStyle/>
                    <a:p>
                      <a:r>
                        <a:rPr lang="en-US" dirty="0" smtClean="0"/>
                        <a:t>30 SECONDS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36322">
                <a:tc>
                  <a:txBody>
                    <a:bodyPr/>
                    <a:lstStyle/>
                    <a:p>
                      <a:r>
                        <a:rPr lang="en-US" dirty="0" smtClean="0"/>
                        <a:t>35 SECONDS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36322">
                <a:tc>
                  <a:txBody>
                    <a:bodyPr/>
                    <a:lstStyle/>
                    <a:p>
                      <a:r>
                        <a:rPr lang="en-US" dirty="0" smtClean="0"/>
                        <a:t>40</a:t>
                      </a:r>
                      <a:r>
                        <a:rPr lang="en-US" baseline="0" dirty="0" smtClean="0"/>
                        <a:t> SECONDS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419097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ASSIGNING JOBS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TIME KEEPER</a:t>
            </a:r>
          </a:p>
          <a:p>
            <a:r>
              <a:rPr lang="en-US" dirty="0" smtClean="0"/>
              <a:t>POST-IT MARKER</a:t>
            </a:r>
          </a:p>
          <a:p>
            <a:r>
              <a:rPr lang="en-US" dirty="0" smtClean="0"/>
              <a:t>CAR MANAGER</a:t>
            </a:r>
          </a:p>
          <a:p>
            <a:r>
              <a:rPr lang="en-US" dirty="0" smtClean="0"/>
              <a:t>RULER OF THE RULER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EVERYONE’S JOB IS EQUALLY IMPORTANT!!!!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3661" y="1925632"/>
            <a:ext cx="1127160" cy="239652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9615" y="1914951"/>
            <a:ext cx="1650653" cy="2407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63103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PROCEDURES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The Car Manager turn on the toy car and  set it as straight as possible behind the starting line but not letting go.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The Post-it Marker will stand in front of the car but off to the side as it moves.  He/she will need to be ready to mark at each 5 second interval.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The Time Keeper will be ready with the stop watch and tell the Car Manager when to let go.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The car will go for 40 seconds total while the Time Keeper tells the Post-it Marker to mark the spot of the car every 5 seconds.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The Car Manager will stop the car after 40 seconds. 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The Ruler of the Ruler will measure the distance in between each post-it and record it in the table.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Do this 2 more times for a total of 3 trials.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0118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Collecting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Ruler of the Ruler will share his/her measurements so the other group members can record them in their table.</a:t>
            </a:r>
          </a:p>
          <a:p>
            <a:r>
              <a:rPr lang="en-US" dirty="0" smtClean="0"/>
              <a:t>The group will find the mean for each time interval using data from all three trials.</a:t>
            </a:r>
          </a:p>
          <a:p>
            <a:r>
              <a:rPr lang="en-US" dirty="0" smtClean="0"/>
              <a:t>GRAPH IT!!!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54957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Pushpin.thmx</Template>
  <TotalTime>236</TotalTime>
  <Words>618</Words>
  <Application>Microsoft Macintosh PowerPoint</Application>
  <PresentationFormat>On-screen Show (4:3)</PresentationFormat>
  <Paragraphs>81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Pushpin</vt:lpstr>
      <vt:lpstr>Accelaration, Speed, and Velocity</vt:lpstr>
      <vt:lpstr>Background Knowledge</vt:lpstr>
      <vt:lpstr>More Vocabulary</vt:lpstr>
      <vt:lpstr>OBSERVE</vt:lpstr>
      <vt:lpstr>Let’s Investigate!!</vt:lpstr>
      <vt:lpstr>Procedure</vt:lpstr>
      <vt:lpstr>ASSIGNING JOBS</vt:lpstr>
      <vt:lpstr>PROCEDURES CONT.</vt:lpstr>
      <vt:lpstr>Collecting Data</vt:lpstr>
      <vt:lpstr>PRESENT FINDINGS</vt:lpstr>
      <vt:lpstr>THINK ABOUT IT…</vt:lpstr>
      <vt:lpstr>Assessment</vt:lpstr>
    </vt:vector>
  </TitlesOfParts>
  <Company>Murfreesboro City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Force, Speed, and Inertia</dc:title>
  <dc:creator>ashleigh.stone Stone</dc:creator>
  <cp:lastModifiedBy>ashleigh.stone Stone</cp:lastModifiedBy>
  <cp:revision>12</cp:revision>
  <dcterms:created xsi:type="dcterms:W3CDTF">2012-01-25T17:04:32Z</dcterms:created>
  <dcterms:modified xsi:type="dcterms:W3CDTF">2012-01-25T22:50:30Z</dcterms:modified>
</cp:coreProperties>
</file>